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9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CAD2"/>
    <a:srgbClr val="FA2054"/>
    <a:srgbClr val="FC64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6837" autoAdjust="0"/>
    <p:restoredTop sz="94660"/>
  </p:normalViewPr>
  <p:slideViewPr>
    <p:cSldViewPr snapToGrid="0">
      <p:cViewPr>
        <p:scale>
          <a:sx n="50" d="100"/>
          <a:sy n="50" d="100"/>
        </p:scale>
        <p:origin x="36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E87-EBD5-4F12-A48A-63ACA297AC8F}" type="datetimeFigureOut">
              <a:rPr lang="en-US" smtClean="0"/>
              <a:t>4/9/2017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6365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4/9/2017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407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4/9/2017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766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4/9/2017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75467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4/9/2017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8238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4/9/2017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625007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4/9/2017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0690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4/9/2017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5767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smtClean="0"/>
              <a:t>4/9/2017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376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4/9/2017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165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4/9/2017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000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4/9/2017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283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smtClean="0"/>
              <a:t>4/9/2017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7636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4/9/2017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3650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4/9/2017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898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4/9/2017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950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4/9/2017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650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0298CD5-6C1E-4009-B41F-6DF62E31D3BE}" type="datetimeFigureOut">
              <a:rPr lang="en-US" smtClean="0"/>
              <a:pPr/>
              <a:t>4/9/2017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1256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  <p:sldLayoutId id="2147483693" r:id="rId14"/>
    <p:sldLayoutId id="2147483694" r:id="rId15"/>
    <p:sldLayoutId id="2147483695" r:id="rId16"/>
    <p:sldLayoutId id="2147483696" r:id="rId17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857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rgbClr val="00B0F0"/>
            </a:gs>
            <a:gs pos="23000">
              <a:srgbClr val="00B0F0"/>
            </a:gs>
            <a:gs pos="69000">
              <a:srgbClr val="0070C0"/>
            </a:gs>
            <a:gs pos="17733">
              <a:srgbClr val="00B0F0"/>
            </a:gs>
            <a:gs pos="97000">
              <a:srgbClr val="0070C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28323" y="281505"/>
            <a:ext cx="323489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fa-IR" b="1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 1- برنامه </a:t>
            </a:r>
            <a:r>
              <a:rPr lang="fa-IR" b="1" dirty="0">
                <a:latin typeface="Adobe Arabic" panose="02040503050201020203" pitchFamily="18" charset="-78"/>
                <a:cs typeface="Adobe Arabic" panose="02040503050201020203" pitchFamily="18" charset="-78"/>
              </a:rPr>
              <a:t>مطالعه خود را با دیدی واقع بینانه طرح ریزی کنید . کار زیادی را برای زمان محدودی در نظر نگیرید </a:t>
            </a:r>
            <a:r>
              <a:rPr lang="fa-IR" b="1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.</a:t>
            </a:r>
            <a:endParaRPr lang="fa-IR" b="1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  <a:p>
            <a:pPr algn="just" rtl="1"/>
            <a:endParaRPr lang="fa-IR" b="1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  <a:p>
            <a:pPr algn="just" rtl="1"/>
            <a:r>
              <a:rPr lang="fa-IR" b="1" dirty="0">
                <a:latin typeface="Adobe Arabic" panose="02040503050201020203" pitchFamily="18" charset="-78"/>
                <a:cs typeface="Adobe Arabic" panose="02040503050201020203" pitchFamily="18" charset="-78"/>
              </a:rPr>
              <a:t>2- در برنامه خود ، زمانی را برای کارهای غیر قابل پیش بینی در نظر بگیرید . گاهی کارهای غیرمنتظره پیش می آید که ممکن است برنامه را به هم بزند .</a:t>
            </a:r>
          </a:p>
          <a:p>
            <a:pPr algn="just" rtl="1"/>
            <a:endParaRPr lang="fa-IR" b="1" dirty="0" smtClean="0">
              <a:latin typeface="Adobe Arabic" panose="02040503050201020203" pitchFamily="18" charset="-78"/>
              <a:cs typeface="Adobe Arabic" panose="02040503050201020203" pitchFamily="18" charset="-78"/>
            </a:endParaRPr>
          </a:p>
          <a:p>
            <a:pPr algn="just" rtl="1"/>
            <a:endParaRPr lang="fa-IR" b="1" dirty="0" smtClean="0">
              <a:latin typeface="Adobe Arabic" panose="02040503050201020203" pitchFamily="18" charset="-78"/>
              <a:cs typeface="Adobe Arabic" panose="02040503050201020203" pitchFamily="18" charset="-78"/>
            </a:endParaRPr>
          </a:p>
          <a:p>
            <a:pPr algn="just" rtl="1"/>
            <a:endParaRPr lang="fa-IR" b="1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  <a:p>
            <a:pPr algn="just" rtl="1"/>
            <a:endParaRPr lang="fa-IR" b="1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  <a:p>
            <a:pPr algn="just" rtl="1"/>
            <a:r>
              <a:rPr lang="fa-IR" b="1" dirty="0">
                <a:latin typeface="Adobe Arabic" panose="02040503050201020203" pitchFamily="18" charset="-78"/>
                <a:cs typeface="Adobe Arabic" panose="02040503050201020203" pitchFamily="18" charset="-78"/>
              </a:rPr>
              <a:t>3- اوقات مطالعه خود را تقسیم کنید . مثلاً شبی یک ساعت در 5 شب بهتر از 5 ساعت مطالعه متوالی است </a:t>
            </a:r>
            <a:r>
              <a:rPr lang="fa-IR" b="1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.</a:t>
            </a:r>
            <a:endParaRPr lang="fa-IR" b="1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98304" y="57150"/>
            <a:ext cx="319265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endParaRPr lang="fa-IR" b="1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  <a:p>
            <a:pPr algn="just" rtl="1"/>
            <a:r>
              <a:rPr lang="fa-IR" b="1" dirty="0">
                <a:latin typeface="Adobe Arabic" panose="02040503050201020203" pitchFamily="18" charset="-78"/>
                <a:cs typeface="Adobe Arabic" panose="02040503050201020203" pitchFamily="18" charset="-78"/>
              </a:rPr>
              <a:t>5- در پایان هر ساعت مطالعه ، به طور مرتب استراحت کوتاهی بکنید و هرگز برای چندین ساعت به طور مداوم و بدون رفع خستگی مطالعه نکنید </a:t>
            </a:r>
            <a:r>
              <a:rPr lang="fa-IR" b="1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.</a:t>
            </a:r>
            <a:endParaRPr lang="fa-IR" b="1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  <a:p>
            <a:pPr algn="just" rtl="1"/>
            <a:endParaRPr lang="fa-IR" b="1" dirty="0" smtClean="0">
              <a:latin typeface="Adobe Arabic" panose="02040503050201020203" pitchFamily="18" charset="-78"/>
              <a:cs typeface="Adobe Arabic" panose="02040503050201020203" pitchFamily="18" charset="-78"/>
            </a:endParaRPr>
          </a:p>
          <a:p>
            <a:pPr algn="just" rtl="1"/>
            <a:endParaRPr lang="fa-IR" b="1" dirty="0" smtClean="0">
              <a:latin typeface="Adobe Arabic" panose="02040503050201020203" pitchFamily="18" charset="-78"/>
              <a:cs typeface="Adobe Arabic" panose="02040503050201020203" pitchFamily="18" charset="-78"/>
            </a:endParaRPr>
          </a:p>
          <a:p>
            <a:pPr algn="just" rtl="1"/>
            <a:endParaRPr lang="fa-IR" b="1" dirty="0" smtClean="0">
              <a:latin typeface="Adobe Arabic" panose="02040503050201020203" pitchFamily="18" charset="-78"/>
              <a:cs typeface="Adobe Arabic" panose="02040503050201020203" pitchFamily="18" charset="-78"/>
            </a:endParaRPr>
          </a:p>
          <a:p>
            <a:pPr algn="just" rtl="1"/>
            <a:endParaRPr lang="fa-IR" b="1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  <a:p>
            <a:pPr algn="just" rtl="1"/>
            <a:endParaRPr lang="fa-IR" b="1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  <a:p>
            <a:pPr algn="just" rtl="1"/>
            <a:r>
              <a:rPr lang="fa-IR" b="1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6- </a:t>
            </a:r>
            <a:r>
              <a:rPr lang="fa-IR" b="1" dirty="0">
                <a:latin typeface="Adobe Arabic" panose="02040503050201020203" pitchFamily="18" charset="-78"/>
                <a:cs typeface="Adobe Arabic" panose="02040503050201020203" pitchFamily="18" charset="-78"/>
              </a:rPr>
              <a:t>دو مطلب تقریباً مشابه و در عین حال دارای وجوه افتراق را پشت سر هم نخوانید . بهتر است بین آنها درسی که کاملاً متفاوت است قرار گیرد . مثلاً بین مطالعه ریاضیات و جبر ، درس معارف را مطالعه کنید و بین هندسه و مثلثات ، درس زیست شناسی را ، این نوع برنامه ریزی باعث سرعت عمل و تسهیل در یادآوری می شود.</a:t>
            </a:r>
          </a:p>
        </p:txBody>
      </p:sp>
      <p:sp>
        <p:nvSpPr>
          <p:cNvPr id="7" name="Rectangle 6"/>
          <p:cNvSpPr/>
          <p:nvPr/>
        </p:nvSpPr>
        <p:spPr>
          <a:xfrm>
            <a:off x="818771" y="4967159"/>
            <a:ext cx="319265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fa-IR" b="1" dirty="0">
                <a:latin typeface="Adobe Arabic" panose="02040503050201020203" pitchFamily="18" charset="-78"/>
                <a:cs typeface="Adobe Arabic" panose="02040503050201020203" pitchFamily="18" charset="-78"/>
              </a:rPr>
              <a:t>7- به خاطر داشته باشید مطالعه یک فرآیند فعال و پویا است نه یک فرآیند منفعل و ایستا . مطالعه فعال شامل یادداشت برداری ، علامت گذاری ، حاشیه نویسی ، خلاصه بردار ، به بیان خود سازماندهی ، ارتباط بین آموخته ها و ... است .</a:t>
            </a:r>
          </a:p>
        </p:txBody>
      </p:sp>
      <p:sp>
        <p:nvSpPr>
          <p:cNvPr id="8" name="Rectangle 7"/>
          <p:cNvSpPr/>
          <p:nvPr/>
        </p:nvSpPr>
        <p:spPr>
          <a:xfrm>
            <a:off x="4799205" y="4561930"/>
            <a:ext cx="329313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fa-IR" b="1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4- </a:t>
            </a:r>
            <a:r>
              <a:rPr lang="fa-IR" b="1" dirty="0">
                <a:latin typeface="Adobe Arabic" panose="02040503050201020203" pitchFamily="18" charset="-78"/>
                <a:cs typeface="Adobe Arabic" panose="02040503050201020203" pitchFamily="18" charset="-78"/>
              </a:rPr>
              <a:t>از بهترین ساعتهای خود استفاده کنید . کارهای مشکل را برای ساعتهایی که می توانید بهتر کار کنید در نظر بگیرید .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4231" y="5252747"/>
            <a:ext cx="1802124" cy="160525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3"/>
          <a:srcRect l="-5446" t="12038" r="21766" b="21070"/>
          <a:stretch/>
        </p:blipFill>
        <p:spPr>
          <a:xfrm>
            <a:off x="1294106" y="1577639"/>
            <a:ext cx="2231756" cy="11468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65641" y="2552164"/>
            <a:ext cx="1890714" cy="10490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6" name="Rectangle 15"/>
          <p:cNvSpPr/>
          <p:nvPr/>
        </p:nvSpPr>
        <p:spPr>
          <a:xfrm>
            <a:off x="8531076" y="1324130"/>
            <a:ext cx="3220873" cy="280076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/>
            <a:r>
              <a:rPr lang="fa-IR" sz="4400" b="1" cap="none" spc="0" dirty="0" smtClean="0">
                <a:ln w="0"/>
                <a:solidFill>
                  <a:schemeClr val="tx1"/>
                </a:solidFill>
                <a:latin typeface="Adobe Arabic" panose="02040503050201020203" pitchFamily="18" charset="-78"/>
                <a:cs typeface="Adobe Arabic" panose="02040503050201020203" pitchFamily="18" charset="-78"/>
              </a:rPr>
              <a:t>برنامه مطالعه خود را</a:t>
            </a:r>
          </a:p>
          <a:p>
            <a:pPr algn="ctr" rtl="1"/>
            <a:r>
              <a:rPr lang="fa-IR" sz="4400" b="1" cap="none" spc="0" dirty="0" smtClean="0">
                <a:ln w="0"/>
                <a:solidFill>
                  <a:schemeClr val="tx1"/>
                </a:solidFill>
                <a:latin typeface="Adobe Arabic" panose="02040503050201020203" pitchFamily="18" charset="-78"/>
                <a:cs typeface="Adobe Arabic" panose="02040503050201020203" pitchFamily="18" charset="-78"/>
              </a:rPr>
              <a:t> با دیدی واقع بینانه</a:t>
            </a:r>
          </a:p>
          <a:p>
            <a:pPr algn="ctr" rtl="1"/>
            <a:r>
              <a:rPr lang="fa-IR" sz="4400" b="1" cap="none" spc="0" dirty="0" smtClean="0">
                <a:ln w="0"/>
                <a:solidFill>
                  <a:schemeClr val="tx1"/>
                </a:solidFill>
                <a:latin typeface="Adobe Arabic" panose="02040503050201020203" pitchFamily="18" charset="-78"/>
                <a:cs typeface="Adobe Arabic" panose="02040503050201020203" pitchFamily="18" charset="-78"/>
              </a:rPr>
              <a:t> طرح ریزی کنید</a:t>
            </a:r>
            <a:endParaRPr lang="en-US" sz="4400" b="1" cap="none" spc="0" dirty="0">
              <a:ln w="0"/>
              <a:solidFill>
                <a:schemeClr val="tx1"/>
              </a:solidFill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31076" y="4222448"/>
            <a:ext cx="3514057" cy="23384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183"/>
          <a:stretch/>
        </p:blipFill>
        <p:spPr>
          <a:xfrm>
            <a:off x="8770434" y="0"/>
            <a:ext cx="2742156" cy="1349800"/>
          </a:xfrm>
          <a:prstGeom prst="rect">
            <a:avLst/>
          </a:prstGeom>
        </p:spPr>
      </p:pic>
      <p:cxnSp>
        <p:nvCxnSpPr>
          <p:cNvPr id="29" name="Straight Connector 28"/>
          <p:cNvCxnSpPr/>
          <p:nvPr/>
        </p:nvCxnSpPr>
        <p:spPr>
          <a:xfrm>
            <a:off x="8261299" y="547900"/>
            <a:ext cx="0" cy="585253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30" name="Picture 2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04501" y="548741"/>
            <a:ext cx="18290" cy="5877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517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rgbClr val="00B0F0"/>
            </a:gs>
            <a:gs pos="25000">
              <a:srgbClr val="00B0F0"/>
            </a:gs>
            <a:gs pos="69000">
              <a:srgbClr val="0070C0"/>
            </a:gs>
            <a:gs pos="97000">
              <a:srgbClr val="0070C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438487" y="257328"/>
            <a:ext cx="3671248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fa-IR" dirty="0">
                <a:latin typeface="Adobe Arabic" panose="02040503050201020203" pitchFamily="18" charset="-78"/>
                <a:cs typeface="Adobe Arabic" panose="02040503050201020203" pitchFamily="18" charset="-78"/>
              </a:rPr>
              <a:t>12 – مطالعه بدون تفکر و اندیشه مثل بلعیدن غذا بدون جویدن است ، لذا زود تمام کردن مطالب کتاب شرطی نیست ، فهمیدن و درک کردن شرط است .</a:t>
            </a:r>
          </a:p>
          <a:p>
            <a:pPr algn="just" rtl="1"/>
            <a:endParaRPr lang="fa-IR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  <a:p>
            <a:pPr algn="just" rtl="1"/>
            <a:endParaRPr lang="fa-IR" dirty="0" smtClean="0">
              <a:latin typeface="Adobe Arabic" panose="02040503050201020203" pitchFamily="18" charset="-78"/>
              <a:cs typeface="Adobe Arabic" panose="02040503050201020203" pitchFamily="18" charset="-78"/>
            </a:endParaRPr>
          </a:p>
          <a:p>
            <a:pPr algn="just" rtl="1"/>
            <a:endParaRPr lang="fa-IR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  <a:p>
            <a:pPr algn="just" rtl="1"/>
            <a:endParaRPr lang="fa-IR" dirty="0" smtClean="0">
              <a:latin typeface="Adobe Arabic" panose="02040503050201020203" pitchFamily="18" charset="-78"/>
              <a:cs typeface="Adobe Arabic" panose="02040503050201020203" pitchFamily="18" charset="-78"/>
            </a:endParaRPr>
          </a:p>
          <a:p>
            <a:pPr algn="just" rtl="1"/>
            <a:endParaRPr lang="fa-IR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  <a:p>
            <a:pPr algn="just" rtl="1"/>
            <a:endParaRPr lang="fa-IR" dirty="0" smtClean="0">
              <a:latin typeface="Adobe Arabic" panose="02040503050201020203" pitchFamily="18" charset="-78"/>
              <a:cs typeface="Adobe Arabic" panose="02040503050201020203" pitchFamily="18" charset="-78"/>
            </a:endParaRPr>
          </a:p>
          <a:p>
            <a:pPr algn="just" rtl="1"/>
            <a:endParaRPr lang="fa-IR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  <a:p>
            <a:pPr algn="just" rtl="1"/>
            <a:r>
              <a:rPr lang="fa-IR" dirty="0">
                <a:latin typeface="Adobe Arabic" panose="02040503050201020203" pitchFamily="18" charset="-78"/>
                <a:cs typeface="Adobe Arabic" panose="02040503050201020203" pitchFamily="18" charset="-78"/>
              </a:rPr>
              <a:t>13- مطالعه بصری را تمرین کنید . سرعت مطالعه از طریق چشم خوانی ،بسیار افزایش می یابد و فرد در صدد درک معنای کلی متن است نه معنی هر کلمه یا جمله . به علاوه خواندن با زبان و تلفظ مستلزم آن است که زبان ، یک کلمه را با چند حرکت بخواند در حالی که چشم  این کار را فقط با یک نگاه انجام می دهد . افزون بر آن ، چشم در اثر تمرین قادر است چند کلمه و یا یک عبارت را یک مرتبه بخواند اما زبان ناچار است تک تک کلمات را ادا کند .</a:t>
            </a:r>
          </a:p>
          <a:p>
            <a:pPr algn="just" rtl="1"/>
            <a:endParaRPr lang="fa-IR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  <a:p>
            <a:pPr algn="just" rtl="1"/>
            <a:endParaRPr lang="fa-IR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  <a:p>
            <a:pPr algn="just" rtl="1"/>
            <a:r>
              <a:rPr lang="fa-IR" dirty="0">
                <a:latin typeface="Adobe Arabic" panose="02040503050201020203" pitchFamily="18" charset="-78"/>
                <a:cs typeface="Adobe Arabic" panose="02040503050201020203" pitchFamily="18" charset="-78"/>
              </a:rPr>
              <a:t>14- زمانی که می خواهید کتابی را بخوانید باید خود را برای تمام کردن آن رنج و مشقتی که متحمل می شوید ، آماده کنید .</a:t>
            </a:r>
          </a:p>
          <a:p>
            <a:pPr algn="just" rtl="1"/>
            <a:endParaRPr lang="fa-IR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  <a:p>
            <a:pPr algn="just" rtl="1"/>
            <a:endParaRPr lang="fa-IR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4060" y="1190091"/>
            <a:ext cx="2619375" cy="17430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Rectangle 3"/>
          <p:cNvSpPr/>
          <p:nvPr/>
        </p:nvSpPr>
        <p:spPr>
          <a:xfrm>
            <a:off x="8639033" y="117482"/>
            <a:ext cx="316628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endParaRPr lang="fa-IR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  <a:p>
            <a:pPr algn="just" rtl="1"/>
            <a:r>
              <a:rPr lang="fa-IR" dirty="0">
                <a:latin typeface="Adobe Arabic" panose="02040503050201020203" pitchFamily="18" charset="-78"/>
                <a:cs typeface="Adobe Arabic" panose="02040503050201020203" pitchFamily="18" charset="-78"/>
              </a:rPr>
              <a:t>8- قبل از مطالعه ؛ از خوردن غذای پر حجم و پرچربی اجتناب کنید .</a:t>
            </a:r>
          </a:p>
          <a:p>
            <a:pPr algn="just" rtl="1"/>
            <a:endParaRPr lang="fa-IR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  <a:p>
            <a:pPr algn="just" rtl="1"/>
            <a:endParaRPr lang="fa-IR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  <a:p>
            <a:pPr algn="just" rtl="1"/>
            <a:endParaRPr lang="fa-IR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  <a:p>
            <a:pPr algn="just" rtl="1"/>
            <a:endParaRPr lang="fa-IR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  <a:p>
            <a:pPr algn="just" rtl="1"/>
            <a:endParaRPr lang="fa-IR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  <a:p>
            <a:pPr algn="just" rtl="1"/>
            <a:r>
              <a:rPr lang="fa-IR" dirty="0">
                <a:latin typeface="Adobe Arabic" panose="02040503050201020203" pitchFamily="18" charset="-78"/>
                <a:cs typeface="Adobe Arabic" panose="02040503050201020203" pitchFamily="18" charset="-78"/>
              </a:rPr>
              <a:t>9- سعی کنید اتاق مطالعه شما ، ثابت ، ساکت ، و دور از عوامل مزاحم و حواس پرتی باشد </a:t>
            </a:r>
            <a:r>
              <a:rPr lang="fa-IR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.</a:t>
            </a:r>
          </a:p>
          <a:p>
            <a:pPr algn="just" rtl="1"/>
            <a:endParaRPr lang="fa-IR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  <a:p>
            <a:pPr algn="just" rtl="1"/>
            <a:endParaRPr lang="fa-IR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  <a:p>
            <a:pPr algn="just" rtl="1"/>
            <a:r>
              <a:rPr lang="fa-IR" dirty="0">
                <a:latin typeface="Adobe Arabic" panose="02040503050201020203" pitchFamily="18" charset="-78"/>
                <a:cs typeface="Adobe Arabic" panose="02040503050201020203" pitchFamily="18" charset="-78"/>
              </a:rPr>
              <a:t>10- در زمان مطالعه سعی کنید حواس خود را روی موضوع مورد مطالعه متمرکز کنید . دقت و تمرکز حواس از شرایط ضروری یادگیری و مطالعه است . بی حوصلگی ، خستگی ، دلزدگی ، فقدان ، علاقه و انگیزه و خیالپردازی از جمله عوامل عدم تمرکز حواس هستند .</a:t>
            </a:r>
          </a:p>
          <a:p>
            <a:pPr algn="just" rtl="1"/>
            <a:endParaRPr lang="fa-IR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  <a:p>
            <a:pPr algn="just" rtl="1"/>
            <a:endParaRPr lang="fa-IR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  <a:p>
            <a:pPr algn="just" rtl="1"/>
            <a:endParaRPr lang="fa-IR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  <a:p>
            <a:pPr algn="just" rtl="1"/>
            <a:endParaRPr lang="fa-IR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  <a:p>
            <a:pPr algn="just" rtl="1"/>
            <a:r>
              <a:rPr lang="fa-IR" dirty="0">
                <a:latin typeface="Adobe Arabic" panose="02040503050201020203" pitchFamily="18" charset="-78"/>
                <a:cs typeface="Adobe Arabic" panose="02040503050201020203" pitchFamily="18" charset="-78"/>
              </a:rPr>
              <a:t>11- عوامل درونی یا بیرونی حواس پرتی را کاهش دهید .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76073" y="905050"/>
            <a:ext cx="1492199" cy="149947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59514" y="5039567"/>
            <a:ext cx="1725318" cy="1146147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800099" y="257328"/>
            <a:ext cx="3326921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fa-IR" dirty="0">
                <a:latin typeface="Adobe Arabic" panose="02040503050201020203" pitchFamily="18" charset="-78"/>
                <a:cs typeface="Adobe Arabic" panose="02040503050201020203" pitchFamily="18" charset="-78"/>
              </a:rPr>
              <a:t>15- از برخوانی کنید ؛ برای آنکه آنچه را که می خوانید فراموش نکنید ، سعی کنید مطالبی را که خواندید برای خود تکرار نمایید </a:t>
            </a:r>
            <a:r>
              <a:rPr lang="fa-IR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.</a:t>
            </a:r>
          </a:p>
          <a:p>
            <a:pPr algn="just" rtl="1"/>
            <a:endParaRPr lang="fa-IR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  <a:p>
            <a:pPr algn="just" rtl="1"/>
            <a:r>
              <a:rPr lang="fa-IR" dirty="0">
                <a:latin typeface="Adobe Arabic" panose="02040503050201020203" pitchFamily="18" charset="-78"/>
                <a:cs typeface="Adobe Arabic" panose="02040503050201020203" pitchFamily="18" charset="-78"/>
              </a:rPr>
              <a:t>16- هنگام مطالعه موضوعی جدید ، تا مطمئن نشدید که آن را فهمیده اید ، به تلاش خود ادامه دهید </a:t>
            </a:r>
            <a:r>
              <a:rPr lang="fa-IR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.</a:t>
            </a:r>
            <a:endParaRPr lang="fa-IR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  <a:p>
            <a:pPr algn="just" rtl="1"/>
            <a:endParaRPr lang="fa-IR" dirty="0" smtClean="0">
              <a:latin typeface="Adobe Arabic" panose="02040503050201020203" pitchFamily="18" charset="-78"/>
              <a:cs typeface="Adobe Arabic" panose="02040503050201020203" pitchFamily="18" charset="-78"/>
            </a:endParaRPr>
          </a:p>
          <a:p>
            <a:pPr algn="just" rtl="1"/>
            <a:endParaRPr lang="fa-IR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  <a:p>
            <a:pPr algn="just" rtl="1"/>
            <a:r>
              <a:rPr lang="fa-IR" dirty="0">
                <a:latin typeface="Adobe Arabic" panose="02040503050201020203" pitchFamily="18" charset="-78"/>
                <a:cs typeface="Adobe Arabic" panose="02040503050201020203" pitchFamily="18" charset="-78"/>
              </a:rPr>
              <a:t>17- سعی کنید بین مطالب جدیدی که می خوانید ، با مطالب قبلی ارتباط برقرار کنید .</a:t>
            </a:r>
          </a:p>
          <a:p>
            <a:pPr algn="just" rtl="1"/>
            <a:endParaRPr lang="fa-IR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  <a:p>
            <a:pPr algn="just" rtl="1"/>
            <a:endParaRPr lang="fa-IR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  <a:p>
            <a:pPr algn="just" rtl="1"/>
            <a:r>
              <a:rPr lang="fa-IR" dirty="0">
                <a:latin typeface="Adobe Arabic" panose="02040503050201020203" pitchFamily="18" charset="-78"/>
                <a:cs typeface="Adobe Arabic" panose="02040503050201020203" pitchFamily="18" charset="-78"/>
              </a:rPr>
              <a:t>18- بعد از مطالعه خود را آزمایش کنید . به سوالاتی که در پایان موضوع آمده و یا خود مطرح کرده اید ، پاسخ دهید </a:t>
            </a:r>
            <a:r>
              <a:rPr lang="fa-IR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.</a:t>
            </a:r>
          </a:p>
          <a:p>
            <a:pPr algn="just" rtl="1"/>
            <a:endParaRPr lang="fa-IR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  <a:p>
            <a:pPr algn="just" rtl="1"/>
            <a:r>
              <a:rPr lang="fa-IR" dirty="0">
                <a:latin typeface="Adobe Arabic" panose="02040503050201020203" pitchFamily="18" charset="-78"/>
                <a:cs typeface="Adobe Arabic" panose="02040503050201020203" pitchFamily="18" charset="-78"/>
              </a:rPr>
              <a:t>19- زمانی که حوصله مطالعه ندارید ، با ابتکار ، شرایط مطالعه را فرام آورید 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5202" y="5292005"/>
            <a:ext cx="2286000" cy="15049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48187" y="550590"/>
            <a:ext cx="18290" cy="587705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82304" y="549107"/>
            <a:ext cx="18290" cy="5877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3069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AD2E03"/>
      </a:dk2>
      <a:lt2>
        <a:srgbClr val="D75626"/>
      </a:lt2>
      <a:accent1>
        <a:srgbClr val="760603"/>
      </a:accent1>
      <a:accent2>
        <a:srgbClr val="FA9C1F"/>
      </a:accent2>
      <a:accent3>
        <a:srgbClr val="D9BB55"/>
      </a:accent3>
      <a:accent4>
        <a:srgbClr val="829551"/>
      </a:accent4>
      <a:accent5>
        <a:srgbClr val="58A28B"/>
      </a:accent5>
      <a:accent6>
        <a:srgbClr val="426480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903AAAE-3EA5-424A-B142-CC51DC1F897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129</TotalTime>
  <Words>616</Words>
  <Application>Microsoft Office PowerPoint</Application>
  <PresentationFormat>Widescreen</PresentationFormat>
  <Paragraphs>60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Adobe Arabic</vt:lpstr>
      <vt:lpstr>Century Gothic</vt:lpstr>
      <vt:lpstr>Wingdings 3</vt:lpstr>
      <vt:lpstr>Slice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Client1</dc:creator>
  <cp:lastModifiedBy>Client1</cp:lastModifiedBy>
  <cp:revision>12</cp:revision>
  <dcterms:created xsi:type="dcterms:W3CDTF">2017-04-09T07:07:27Z</dcterms:created>
  <dcterms:modified xsi:type="dcterms:W3CDTF">2017-04-09T09:17:02Z</dcterms:modified>
</cp:coreProperties>
</file>